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Lst>
  <p:sldSz cy="5143500" cx="9144000"/>
  <p:notesSz cx="6858000" cy="9144000"/>
  <p:embeddedFontLst>
    <p:embeddedFont>
      <p:font typeface="PT Sans Narrow"/>
      <p:regular r:id="rId15"/>
      <p:bold r:id="rId16"/>
    </p:embeddedFont>
    <p:embeddedFont>
      <p:font typeface="Open Sans"/>
      <p:regular r:id="rId17"/>
      <p:bold r:id="rId18"/>
      <p:italic r:id="rId19"/>
      <p:boldItalic r:id="rId2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OpenSans-bold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font" Target="fonts/PTSansNarrow-regular.fntdata"/><Relationship Id="rId14" Type="http://schemas.openxmlformats.org/officeDocument/2006/relationships/slide" Target="slides/slide9.xml"/><Relationship Id="rId17" Type="http://schemas.openxmlformats.org/officeDocument/2006/relationships/font" Target="fonts/OpenSans-regular.fntdata"/><Relationship Id="rId16" Type="http://schemas.openxmlformats.org/officeDocument/2006/relationships/font" Target="fonts/PTSansNarrow-bold.fntdata"/><Relationship Id="rId5" Type="http://schemas.openxmlformats.org/officeDocument/2006/relationships/notesMaster" Target="notesMasters/notesMaster1.xml"/><Relationship Id="rId19" Type="http://schemas.openxmlformats.org/officeDocument/2006/relationships/font" Target="fonts/OpenSans-italic.fntdata"/><Relationship Id="rId6" Type="http://schemas.openxmlformats.org/officeDocument/2006/relationships/slide" Target="slides/slide1.xml"/><Relationship Id="rId18" Type="http://schemas.openxmlformats.org/officeDocument/2006/relationships/font" Target="fonts/OpenSans-bold.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g10620da7c07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g10620da7c07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10620da7c07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10620da7c07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10620da7c07_1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10620da7c07_1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1277df4b4c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1277df4b4c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1277df4b4c9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1277df4b4c9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127f266a78c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127f266a78c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1277df4b4c9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1277df4b4c9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1277df4b4c9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1277df4b4c9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cxnSp>
        <p:nvCxnSpPr>
          <p:cNvPr id="10" name="Google Shape;10;p2"/>
          <p:cNvCxnSpPr/>
          <p:nvPr/>
        </p:nvCxnSpPr>
        <p:spPr>
          <a:xfrm>
            <a:off x="7007735" y="3176888"/>
            <a:ext cx="562200" cy="0"/>
          </a:xfrm>
          <a:prstGeom prst="straightConnector1">
            <a:avLst/>
          </a:prstGeom>
          <a:noFill/>
          <a:ln cap="flat" cmpd="sng" w="76200">
            <a:solidFill>
              <a:schemeClr val="lt2"/>
            </a:solidFill>
            <a:prstDash val="solid"/>
            <a:round/>
            <a:headEnd len="sm" w="sm" type="none"/>
            <a:tailEnd len="sm" w="sm" type="none"/>
          </a:ln>
        </p:spPr>
      </p:cxnSp>
      <p:cxnSp>
        <p:nvCxnSpPr>
          <p:cNvPr id="11" name="Google Shape;11;p2"/>
          <p:cNvCxnSpPr/>
          <p:nvPr/>
        </p:nvCxnSpPr>
        <p:spPr>
          <a:xfrm>
            <a:off x="1575035" y="3158252"/>
            <a:ext cx="562200" cy="0"/>
          </a:xfrm>
          <a:prstGeom prst="straightConnector1">
            <a:avLst/>
          </a:prstGeom>
          <a:noFill/>
          <a:ln cap="flat" cmpd="sng" w="76200">
            <a:solidFill>
              <a:schemeClr val="lt2"/>
            </a:solidFill>
            <a:prstDash val="solid"/>
            <a:round/>
            <a:headEnd len="sm" w="sm" type="none"/>
            <a:tailEnd len="sm" w="sm" type="none"/>
          </a:ln>
        </p:spPr>
      </p:cxnSp>
      <p:grpSp>
        <p:nvGrpSpPr>
          <p:cNvPr id="12" name="Google Shape;12;p2"/>
          <p:cNvGrpSpPr/>
          <p:nvPr/>
        </p:nvGrpSpPr>
        <p:grpSpPr>
          <a:xfrm>
            <a:off x="1004144" y="1022025"/>
            <a:ext cx="7136668" cy="152400"/>
            <a:chOff x="1346429" y="1011300"/>
            <a:chExt cx="6452100" cy="152400"/>
          </a:xfrm>
        </p:grpSpPr>
        <p:cxnSp>
          <p:nvCxnSpPr>
            <p:cNvPr id="13" name="Google Shape;13;p2"/>
            <p:cNvCxnSpPr/>
            <p:nvPr/>
          </p:nvCxnSpPr>
          <p:spPr>
            <a:xfrm rot="10800000">
              <a:off x="1346429" y="1011300"/>
              <a:ext cx="6452100" cy="0"/>
            </a:xfrm>
            <a:prstGeom prst="straightConnector1">
              <a:avLst/>
            </a:prstGeom>
            <a:noFill/>
            <a:ln cap="flat" cmpd="sng" w="76200">
              <a:solidFill>
                <a:schemeClr val="accent3"/>
              </a:solidFill>
              <a:prstDash val="solid"/>
              <a:round/>
              <a:headEnd len="sm" w="sm" type="none"/>
              <a:tailEnd len="sm" w="sm" type="none"/>
            </a:ln>
          </p:spPr>
        </p:cxnSp>
        <p:cxnSp>
          <p:nvCxnSpPr>
            <p:cNvPr id="14" name="Google Shape;14;p2"/>
            <p:cNvCxnSpPr/>
            <p:nvPr/>
          </p:nvCxnSpPr>
          <p:spPr>
            <a:xfrm rot="10800000">
              <a:off x="1346429" y="1163700"/>
              <a:ext cx="6452100" cy="0"/>
            </a:xfrm>
            <a:prstGeom prst="straightConnector1">
              <a:avLst/>
            </a:prstGeom>
            <a:noFill/>
            <a:ln cap="flat" cmpd="sng" w="9525">
              <a:solidFill>
                <a:schemeClr val="accent3"/>
              </a:solidFill>
              <a:prstDash val="solid"/>
              <a:round/>
              <a:headEnd len="sm" w="sm" type="none"/>
              <a:tailEnd len="sm" w="sm" type="none"/>
            </a:ln>
          </p:spPr>
        </p:cxnSp>
      </p:grpSp>
      <p:grpSp>
        <p:nvGrpSpPr>
          <p:cNvPr id="15" name="Google Shape;15;p2"/>
          <p:cNvGrpSpPr/>
          <p:nvPr/>
        </p:nvGrpSpPr>
        <p:grpSpPr>
          <a:xfrm>
            <a:off x="1004151" y="3969100"/>
            <a:ext cx="7136668" cy="152400"/>
            <a:chOff x="1346435" y="3969088"/>
            <a:chExt cx="6452100" cy="152400"/>
          </a:xfrm>
        </p:grpSpPr>
        <p:cxnSp>
          <p:nvCxnSpPr>
            <p:cNvPr id="16" name="Google Shape;16;p2"/>
            <p:cNvCxnSpPr/>
            <p:nvPr/>
          </p:nvCxnSpPr>
          <p:spPr>
            <a:xfrm>
              <a:off x="1346435" y="4121488"/>
              <a:ext cx="6452100" cy="0"/>
            </a:xfrm>
            <a:prstGeom prst="straightConnector1">
              <a:avLst/>
            </a:prstGeom>
            <a:noFill/>
            <a:ln cap="flat" cmpd="sng" w="76200">
              <a:solidFill>
                <a:schemeClr val="accent3"/>
              </a:solidFill>
              <a:prstDash val="solid"/>
              <a:round/>
              <a:headEnd len="sm" w="sm" type="none"/>
              <a:tailEnd len="sm" w="sm" type="none"/>
            </a:ln>
          </p:spPr>
        </p:cxnSp>
        <p:cxnSp>
          <p:nvCxnSpPr>
            <p:cNvPr id="17" name="Google Shape;17;p2"/>
            <p:cNvCxnSpPr/>
            <p:nvPr/>
          </p:nvCxnSpPr>
          <p:spPr>
            <a:xfrm>
              <a:off x="1346435" y="3969088"/>
              <a:ext cx="6452100" cy="0"/>
            </a:xfrm>
            <a:prstGeom prst="straightConnector1">
              <a:avLst/>
            </a:prstGeom>
            <a:noFill/>
            <a:ln cap="flat" cmpd="sng" w="9525">
              <a:solidFill>
                <a:schemeClr val="accent3"/>
              </a:solidFill>
              <a:prstDash val="solid"/>
              <a:round/>
              <a:headEnd len="sm" w="sm" type="none"/>
              <a:tailEnd len="sm" w="sm" type="none"/>
            </a:ln>
          </p:spPr>
        </p:cxnSp>
      </p:grpSp>
      <p:sp>
        <p:nvSpPr>
          <p:cNvPr id="18" name="Google Shape;18;p2"/>
          <p:cNvSpPr txBox="1"/>
          <p:nvPr>
            <p:ph type="ctrTitle"/>
          </p:nvPr>
        </p:nvSpPr>
        <p:spPr>
          <a:xfrm>
            <a:off x="1004150" y="1751764"/>
            <a:ext cx="7136700" cy="1022400"/>
          </a:xfrm>
          <a:prstGeom prst="rect">
            <a:avLst/>
          </a:prstGeom>
        </p:spPr>
        <p:txBody>
          <a:bodyPr anchorCtr="0" anchor="b" bIns="91425" lIns="91425" spcFirstLastPara="1" rIns="91425" wrap="square" tIns="91425">
            <a:normAutofit/>
          </a:bodyPr>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p:txBody>
      </p:sp>
      <p:sp>
        <p:nvSpPr>
          <p:cNvPr id="19" name="Google Shape;19;p2"/>
          <p:cNvSpPr txBox="1"/>
          <p:nvPr>
            <p:ph idx="1" type="subTitle"/>
          </p:nvPr>
        </p:nvSpPr>
        <p:spPr>
          <a:xfrm>
            <a:off x="2137225" y="2850039"/>
            <a:ext cx="48705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20" name="Google Shape;20;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5" name="Shape 55"/>
        <p:cNvGrpSpPr/>
        <p:nvPr/>
      </p:nvGrpSpPr>
      <p:grpSpPr>
        <a:xfrm>
          <a:off x="0" y="0"/>
          <a:ext cx="0" cy="0"/>
          <a:chOff x="0" y="0"/>
          <a:chExt cx="0" cy="0"/>
        </a:xfrm>
      </p:grpSpPr>
      <p:sp>
        <p:nvSpPr>
          <p:cNvPr id="56" name="Google Shape;56;p11"/>
          <p:cNvSpPr/>
          <p:nvPr/>
        </p:nvSpPr>
        <p:spPr>
          <a:xfrm>
            <a:off x="-75"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11"/>
          <p:cNvSpPr txBox="1"/>
          <p:nvPr>
            <p:ph hasCustomPrompt="1" type="title"/>
          </p:nvPr>
        </p:nvSpPr>
        <p:spPr>
          <a:xfrm>
            <a:off x="311700" y="1304850"/>
            <a:ext cx="8520600" cy="15384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accent3"/>
              </a:buClr>
              <a:buSzPts val="13000"/>
              <a:buNone/>
              <a:defRPr sz="13000">
                <a:solidFill>
                  <a:schemeClr val="accent3"/>
                </a:solidFill>
              </a:defRPr>
            </a:lvl1pPr>
            <a:lvl2pPr lvl="1" algn="ctr">
              <a:spcBef>
                <a:spcPts val="0"/>
              </a:spcBef>
              <a:spcAft>
                <a:spcPts val="0"/>
              </a:spcAft>
              <a:buClr>
                <a:schemeClr val="accent3"/>
              </a:buClr>
              <a:buSzPts val="13000"/>
              <a:buNone/>
              <a:defRPr sz="13000">
                <a:solidFill>
                  <a:schemeClr val="accent3"/>
                </a:solidFill>
              </a:defRPr>
            </a:lvl2pPr>
            <a:lvl3pPr lvl="2" algn="ctr">
              <a:spcBef>
                <a:spcPts val="0"/>
              </a:spcBef>
              <a:spcAft>
                <a:spcPts val="0"/>
              </a:spcAft>
              <a:buClr>
                <a:schemeClr val="accent3"/>
              </a:buClr>
              <a:buSzPts val="13000"/>
              <a:buNone/>
              <a:defRPr sz="13000">
                <a:solidFill>
                  <a:schemeClr val="accent3"/>
                </a:solidFill>
              </a:defRPr>
            </a:lvl3pPr>
            <a:lvl4pPr lvl="3" algn="ctr">
              <a:spcBef>
                <a:spcPts val="0"/>
              </a:spcBef>
              <a:spcAft>
                <a:spcPts val="0"/>
              </a:spcAft>
              <a:buClr>
                <a:schemeClr val="accent3"/>
              </a:buClr>
              <a:buSzPts val="13000"/>
              <a:buNone/>
              <a:defRPr sz="13000">
                <a:solidFill>
                  <a:schemeClr val="accent3"/>
                </a:solidFill>
              </a:defRPr>
            </a:lvl4pPr>
            <a:lvl5pPr lvl="4" algn="ctr">
              <a:spcBef>
                <a:spcPts val="0"/>
              </a:spcBef>
              <a:spcAft>
                <a:spcPts val="0"/>
              </a:spcAft>
              <a:buClr>
                <a:schemeClr val="accent3"/>
              </a:buClr>
              <a:buSzPts val="13000"/>
              <a:buNone/>
              <a:defRPr sz="13000">
                <a:solidFill>
                  <a:schemeClr val="accent3"/>
                </a:solidFill>
              </a:defRPr>
            </a:lvl5pPr>
            <a:lvl6pPr lvl="5" algn="ctr">
              <a:spcBef>
                <a:spcPts val="0"/>
              </a:spcBef>
              <a:spcAft>
                <a:spcPts val="0"/>
              </a:spcAft>
              <a:buClr>
                <a:schemeClr val="accent3"/>
              </a:buClr>
              <a:buSzPts val="13000"/>
              <a:buNone/>
              <a:defRPr sz="13000">
                <a:solidFill>
                  <a:schemeClr val="accent3"/>
                </a:solidFill>
              </a:defRPr>
            </a:lvl6pPr>
            <a:lvl7pPr lvl="6" algn="ctr">
              <a:spcBef>
                <a:spcPts val="0"/>
              </a:spcBef>
              <a:spcAft>
                <a:spcPts val="0"/>
              </a:spcAft>
              <a:buClr>
                <a:schemeClr val="accent3"/>
              </a:buClr>
              <a:buSzPts val="13000"/>
              <a:buNone/>
              <a:defRPr sz="13000">
                <a:solidFill>
                  <a:schemeClr val="accent3"/>
                </a:solidFill>
              </a:defRPr>
            </a:lvl7pPr>
            <a:lvl8pPr lvl="7" algn="ctr">
              <a:spcBef>
                <a:spcPts val="0"/>
              </a:spcBef>
              <a:spcAft>
                <a:spcPts val="0"/>
              </a:spcAft>
              <a:buClr>
                <a:schemeClr val="accent3"/>
              </a:buClr>
              <a:buSzPts val="13000"/>
              <a:buNone/>
              <a:defRPr sz="13000">
                <a:solidFill>
                  <a:schemeClr val="accent3"/>
                </a:solidFill>
              </a:defRPr>
            </a:lvl8pPr>
            <a:lvl9pPr lvl="8" algn="ctr">
              <a:spcBef>
                <a:spcPts val="0"/>
              </a:spcBef>
              <a:spcAft>
                <a:spcPts val="0"/>
              </a:spcAft>
              <a:buClr>
                <a:schemeClr val="accent3"/>
              </a:buClr>
              <a:buSzPts val="13000"/>
              <a:buNone/>
              <a:defRPr sz="13000">
                <a:solidFill>
                  <a:schemeClr val="accent3"/>
                </a:solidFill>
              </a:defRPr>
            </a:lvl9pPr>
          </a:lstStyle>
          <a:p>
            <a:r>
              <a:t>xx%</a:t>
            </a:r>
          </a:p>
        </p:txBody>
      </p:sp>
      <p:sp>
        <p:nvSpPr>
          <p:cNvPr id="58" name="Google Shape;58;p11"/>
          <p:cNvSpPr txBox="1"/>
          <p:nvPr>
            <p:ph idx="1" type="body"/>
          </p:nvPr>
        </p:nvSpPr>
        <p:spPr>
          <a:xfrm>
            <a:off x="311700" y="2995650"/>
            <a:ext cx="8520600" cy="10716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9" name="Google Shape;59;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0" name="Shape 60"/>
        <p:cNvGrpSpPr/>
        <p:nvPr/>
      </p:nvGrpSpPr>
      <p:grpSpPr>
        <a:xfrm>
          <a:off x="0" y="0"/>
          <a:ext cx="0" cy="0"/>
          <a:chOff x="0" y="0"/>
          <a:chExt cx="0" cy="0"/>
        </a:xfrm>
      </p:grpSpPr>
      <p:sp>
        <p:nvSpPr>
          <p:cNvPr id="61" name="Google Shape;61;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1" name="Shape 21"/>
        <p:cNvGrpSpPr/>
        <p:nvPr/>
      </p:nvGrpSpPr>
      <p:grpSpPr>
        <a:xfrm>
          <a:off x="0" y="0"/>
          <a:ext cx="0" cy="0"/>
          <a:chOff x="0" y="0"/>
          <a:chExt cx="0" cy="0"/>
        </a:xfrm>
      </p:grpSpPr>
      <p:sp>
        <p:nvSpPr>
          <p:cNvPr id="22" name="Google Shape;22;p3"/>
          <p:cNvSpPr/>
          <p:nvPr/>
        </p:nvSpPr>
        <p:spPr>
          <a:xfrm>
            <a:off x="-50" y="2571900"/>
            <a:ext cx="9144000" cy="2571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txBox="1"/>
          <p:nvPr>
            <p:ph type="title"/>
          </p:nvPr>
        </p:nvSpPr>
        <p:spPr>
          <a:xfrm>
            <a:off x="311700" y="814800"/>
            <a:ext cx="8571300" cy="9420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a:lvl1pPr>
            <a:lvl2pPr lvl="1" algn="ctr">
              <a:spcBef>
                <a:spcPts val="0"/>
              </a:spcBef>
              <a:spcAft>
                <a:spcPts val="0"/>
              </a:spcAft>
              <a:buSzPts val="3600"/>
              <a:buNone/>
              <a:defRPr/>
            </a:lvl2pPr>
            <a:lvl3pPr lvl="2" algn="ctr">
              <a:spcBef>
                <a:spcPts val="0"/>
              </a:spcBef>
              <a:spcAft>
                <a:spcPts val="0"/>
              </a:spcAft>
              <a:buSzPts val="3600"/>
              <a:buNone/>
              <a:defRPr/>
            </a:lvl3pPr>
            <a:lvl4pPr lvl="3" algn="ctr">
              <a:spcBef>
                <a:spcPts val="0"/>
              </a:spcBef>
              <a:spcAft>
                <a:spcPts val="0"/>
              </a:spcAft>
              <a:buSzPts val="3600"/>
              <a:buNone/>
              <a:defRPr/>
            </a:lvl4pPr>
            <a:lvl5pPr lvl="4" algn="ctr">
              <a:spcBef>
                <a:spcPts val="0"/>
              </a:spcBef>
              <a:spcAft>
                <a:spcPts val="0"/>
              </a:spcAft>
              <a:buSzPts val="3600"/>
              <a:buNone/>
              <a:defRPr/>
            </a:lvl5pPr>
            <a:lvl6pPr lvl="5" algn="ctr">
              <a:spcBef>
                <a:spcPts val="0"/>
              </a:spcBef>
              <a:spcAft>
                <a:spcPts val="0"/>
              </a:spcAft>
              <a:buSzPts val="3600"/>
              <a:buNone/>
              <a:defRPr/>
            </a:lvl6pPr>
            <a:lvl7pPr lvl="6" algn="ctr">
              <a:spcBef>
                <a:spcPts val="0"/>
              </a:spcBef>
              <a:spcAft>
                <a:spcPts val="0"/>
              </a:spcAft>
              <a:buSzPts val="3600"/>
              <a:buNone/>
              <a:defRPr/>
            </a:lvl7pPr>
            <a:lvl8pPr lvl="7" algn="ctr">
              <a:spcBef>
                <a:spcPts val="0"/>
              </a:spcBef>
              <a:spcAft>
                <a:spcPts val="0"/>
              </a:spcAft>
              <a:buSzPts val="3600"/>
              <a:buNone/>
              <a:defRPr/>
            </a:lvl8pPr>
            <a:lvl9pPr lvl="8" algn="ctr">
              <a:spcBef>
                <a:spcPts val="0"/>
              </a:spcBef>
              <a:spcAft>
                <a:spcPts val="0"/>
              </a:spcAft>
              <a:buSzPts val="3600"/>
              <a:buNone/>
              <a:defRPr/>
            </a:lvl9pPr>
          </a:lstStyle>
          <a:p/>
        </p:txBody>
      </p:sp>
      <p:sp>
        <p:nvSpPr>
          <p:cNvPr id="24" name="Google Shape;24;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5" name="Shape 25"/>
        <p:cNvGrpSpPr/>
        <p:nvPr/>
      </p:nvGrpSpPr>
      <p:grpSpPr>
        <a:xfrm>
          <a:off x="0" y="0"/>
          <a:ext cx="0" cy="0"/>
          <a:chOff x="0" y="0"/>
          <a:chExt cx="0" cy="0"/>
        </a:xfrm>
      </p:grpSpPr>
      <p:sp>
        <p:nvSpPr>
          <p:cNvPr id="26" name="Google Shape;26;p4"/>
          <p:cNvSpPr/>
          <p:nvPr/>
        </p:nvSpPr>
        <p:spPr>
          <a:xfrm>
            <a:off x="-75" y="5045700"/>
            <a:ext cx="9144000" cy="97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txBox="1"/>
          <p:nvPr>
            <p:ph type="title"/>
          </p:nvPr>
        </p:nvSpPr>
        <p:spPr>
          <a:xfrm>
            <a:off x="311700" y="445025"/>
            <a:ext cx="8520600" cy="7074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28" name="Google Shape;28;p4"/>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9" name="Google Shape;2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0" name="Shape 30"/>
        <p:cNvGrpSpPr/>
        <p:nvPr/>
      </p:nvGrpSpPr>
      <p:grpSpPr>
        <a:xfrm>
          <a:off x="0" y="0"/>
          <a:ext cx="0" cy="0"/>
          <a:chOff x="0" y="0"/>
          <a:chExt cx="0" cy="0"/>
        </a:xfrm>
      </p:grpSpPr>
      <p:sp>
        <p:nvSpPr>
          <p:cNvPr id="31" name="Google Shape;31;p5"/>
          <p:cNvSpPr txBox="1"/>
          <p:nvPr>
            <p:ph type="title"/>
          </p:nvPr>
        </p:nvSpPr>
        <p:spPr>
          <a:xfrm>
            <a:off x="311700" y="445025"/>
            <a:ext cx="8520600" cy="7074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32" name="Google Shape;32;p5"/>
          <p:cNvSpPr txBox="1"/>
          <p:nvPr>
            <p:ph idx="1" type="body"/>
          </p:nvPr>
        </p:nvSpPr>
        <p:spPr>
          <a:xfrm>
            <a:off x="311700" y="1266175"/>
            <a:ext cx="3999900" cy="33027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3" name="Google Shape;33;p5"/>
          <p:cNvSpPr txBox="1"/>
          <p:nvPr>
            <p:ph idx="2" type="body"/>
          </p:nvPr>
        </p:nvSpPr>
        <p:spPr>
          <a:xfrm>
            <a:off x="4832400" y="1266175"/>
            <a:ext cx="3999900" cy="33027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4" name="Google Shape;3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5" name="Shape 35"/>
        <p:cNvGrpSpPr/>
        <p:nvPr/>
      </p:nvGrpSpPr>
      <p:grpSpPr>
        <a:xfrm>
          <a:off x="0" y="0"/>
          <a:ext cx="0" cy="0"/>
          <a:chOff x="0" y="0"/>
          <a:chExt cx="0" cy="0"/>
        </a:xfrm>
      </p:grpSpPr>
      <p:sp>
        <p:nvSpPr>
          <p:cNvPr id="36" name="Google Shape;36;p6"/>
          <p:cNvSpPr txBox="1"/>
          <p:nvPr>
            <p:ph type="title"/>
          </p:nvPr>
        </p:nvSpPr>
        <p:spPr>
          <a:xfrm>
            <a:off x="311700" y="445025"/>
            <a:ext cx="8520600" cy="7074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37" name="Google Shape;3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8" name="Shape 38"/>
        <p:cNvGrpSpPr/>
        <p:nvPr/>
      </p:nvGrpSpPr>
      <p:grpSpPr>
        <a:xfrm>
          <a:off x="0" y="0"/>
          <a:ext cx="0" cy="0"/>
          <a:chOff x="0" y="0"/>
          <a:chExt cx="0" cy="0"/>
        </a:xfrm>
      </p:grpSpPr>
      <p:sp>
        <p:nvSpPr>
          <p:cNvPr id="39" name="Google Shape;3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0" name="Google Shape;4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1" name="Google Shape;4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6"/>
        </a:solidFill>
      </p:bgPr>
    </p:bg>
    <p:spTree>
      <p:nvGrpSpPr>
        <p:cNvPr id="42" name="Shape 42"/>
        <p:cNvGrpSpPr/>
        <p:nvPr/>
      </p:nvGrpSpPr>
      <p:grpSpPr>
        <a:xfrm>
          <a:off x="0" y="0"/>
          <a:ext cx="0" cy="0"/>
          <a:chOff x="0" y="0"/>
          <a:chExt cx="0" cy="0"/>
        </a:xfrm>
      </p:grpSpPr>
      <p:sp>
        <p:nvSpPr>
          <p:cNvPr id="43" name="Google Shape;43;p8"/>
          <p:cNvSpPr txBox="1"/>
          <p:nvPr>
            <p:ph type="title"/>
          </p:nvPr>
        </p:nvSpPr>
        <p:spPr>
          <a:xfrm>
            <a:off x="490250" y="526350"/>
            <a:ext cx="56136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dk2"/>
              </a:buClr>
              <a:buSzPts val="5400"/>
              <a:buNone/>
              <a:defRPr b="0" sz="5400">
                <a:solidFill>
                  <a:schemeClr val="dk2"/>
                </a:solidFill>
              </a:defRPr>
            </a:lvl1pPr>
            <a:lvl2pPr lvl="1">
              <a:spcBef>
                <a:spcPts val="0"/>
              </a:spcBef>
              <a:spcAft>
                <a:spcPts val="0"/>
              </a:spcAft>
              <a:buClr>
                <a:schemeClr val="dk2"/>
              </a:buClr>
              <a:buSzPts val="5400"/>
              <a:buNone/>
              <a:defRPr b="0" sz="5400">
                <a:solidFill>
                  <a:schemeClr val="dk2"/>
                </a:solidFill>
              </a:defRPr>
            </a:lvl2pPr>
            <a:lvl3pPr lvl="2">
              <a:spcBef>
                <a:spcPts val="0"/>
              </a:spcBef>
              <a:spcAft>
                <a:spcPts val="0"/>
              </a:spcAft>
              <a:buClr>
                <a:schemeClr val="dk2"/>
              </a:buClr>
              <a:buSzPts val="5400"/>
              <a:buNone/>
              <a:defRPr b="0" sz="5400">
                <a:solidFill>
                  <a:schemeClr val="dk2"/>
                </a:solidFill>
              </a:defRPr>
            </a:lvl3pPr>
            <a:lvl4pPr lvl="3">
              <a:spcBef>
                <a:spcPts val="0"/>
              </a:spcBef>
              <a:spcAft>
                <a:spcPts val="0"/>
              </a:spcAft>
              <a:buClr>
                <a:schemeClr val="dk2"/>
              </a:buClr>
              <a:buSzPts val="5400"/>
              <a:buNone/>
              <a:defRPr b="0" sz="5400">
                <a:solidFill>
                  <a:schemeClr val="dk2"/>
                </a:solidFill>
              </a:defRPr>
            </a:lvl4pPr>
            <a:lvl5pPr lvl="4">
              <a:spcBef>
                <a:spcPts val="0"/>
              </a:spcBef>
              <a:spcAft>
                <a:spcPts val="0"/>
              </a:spcAft>
              <a:buClr>
                <a:schemeClr val="dk2"/>
              </a:buClr>
              <a:buSzPts val="5400"/>
              <a:buNone/>
              <a:defRPr b="0" sz="5400">
                <a:solidFill>
                  <a:schemeClr val="dk2"/>
                </a:solidFill>
              </a:defRPr>
            </a:lvl5pPr>
            <a:lvl6pPr lvl="5">
              <a:spcBef>
                <a:spcPts val="0"/>
              </a:spcBef>
              <a:spcAft>
                <a:spcPts val="0"/>
              </a:spcAft>
              <a:buClr>
                <a:schemeClr val="dk2"/>
              </a:buClr>
              <a:buSzPts val="5400"/>
              <a:buNone/>
              <a:defRPr b="0" sz="5400">
                <a:solidFill>
                  <a:schemeClr val="dk2"/>
                </a:solidFill>
              </a:defRPr>
            </a:lvl6pPr>
            <a:lvl7pPr lvl="6">
              <a:spcBef>
                <a:spcPts val="0"/>
              </a:spcBef>
              <a:spcAft>
                <a:spcPts val="0"/>
              </a:spcAft>
              <a:buClr>
                <a:schemeClr val="dk2"/>
              </a:buClr>
              <a:buSzPts val="5400"/>
              <a:buNone/>
              <a:defRPr b="0" sz="5400">
                <a:solidFill>
                  <a:schemeClr val="dk2"/>
                </a:solidFill>
              </a:defRPr>
            </a:lvl7pPr>
            <a:lvl8pPr lvl="7">
              <a:spcBef>
                <a:spcPts val="0"/>
              </a:spcBef>
              <a:spcAft>
                <a:spcPts val="0"/>
              </a:spcAft>
              <a:buClr>
                <a:schemeClr val="dk2"/>
              </a:buClr>
              <a:buSzPts val="5400"/>
              <a:buNone/>
              <a:defRPr b="0" sz="5400">
                <a:solidFill>
                  <a:schemeClr val="dk2"/>
                </a:solidFill>
              </a:defRPr>
            </a:lvl8pPr>
            <a:lvl9pPr lvl="8">
              <a:spcBef>
                <a:spcPts val="0"/>
              </a:spcBef>
              <a:spcAft>
                <a:spcPts val="0"/>
              </a:spcAft>
              <a:buClr>
                <a:schemeClr val="dk2"/>
              </a:buClr>
              <a:buSzPts val="5400"/>
              <a:buNone/>
              <a:defRPr b="0" sz="5400">
                <a:solidFill>
                  <a:schemeClr val="dk2"/>
                </a:solidFill>
              </a:defRPr>
            </a:lvl9pPr>
          </a:lstStyle>
          <a:p/>
        </p:txBody>
      </p:sp>
      <p:sp>
        <p:nvSpPr>
          <p:cNvPr id="44" name="Google Shape;4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5" name="Shape 45"/>
        <p:cNvGrpSpPr/>
        <p:nvPr/>
      </p:nvGrpSpPr>
      <p:grpSpPr>
        <a:xfrm>
          <a:off x="0" y="0"/>
          <a:ext cx="0" cy="0"/>
          <a:chOff x="0" y="0"/>
          <a:chExt cx="0" cy="0"/>
        </a:xfrm>
      </p:grpSpPr>
      <p:sp>
        <p:nvSpPr>
          <p:cNvPr id="46" name="Google Shape;46;p9"/>
          <p:cNvSpPr/>
          <p:nvPr/>
        </p:nvSpPr>
        <p:spPr>
          <a:xfrm>
            <a:off x="4572000" y="0"/>
            <a:ext cx="4572000" cy="5143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 name="Google Shape;47;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8" name="Google Shape;48;p9"/>
          <p:cNvSpPr txBox="1"/>
          <p:nvPr>
            <p:ph type="title"/>
          </p:nvPr>
        </p:nvSpPr>
        <p:spPr>
          <a:xfrm>
            <a:off x="265500" y="1039675"/>
            <a:ext cx="4045200" cy="16758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9" name="Google Shape;49;p9"/>
          <p:cNvSpPr txBox="1"/>
          <p:nvPr>
            <p:ph idx="1" type="subTitle"/>
          </p:nvPr>
        </p:nvSpPr>
        <p:spPr>
          <a:xfrm>
            <a:off x="265500" y="27268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0" name="Google Shape;50;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51" name="Google Shape;51;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2" name="Shape 52"/>
        <p:cNvGrpSpPr/>
        <p:nvPr/>
      </p:nvGrpSpPr>
      <p:grpSpPr>
        <a:xfrm>
          <a:off x="0" y="0"/>
          <a:ext cx="0" cy="0"/>
          <a:chOff x="0" y="0"/>
          <a:chExt cx="0" cy="0"/>
        </a:xfrm>
      </p:grpSpPr>
      <p:sp>
        <p:nvSpPr>
          <p:cNvPr id="53" name="Google Shape;53;p10"/>
          <p:cNvSpPr txBox="1"/>
          <p:nvPr>
            <p:ph idx="1" type="body"/>
          </p:nvPr>
        </p:nvSpPr>
        <p:spPr>
          <a:xfrm>
            <a:off x="311700" y="42307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2400"/>
              <a:buFont typeface="PT Sans Narrow"/>
              <a:buNone/>
              <a:defRPr sz="2400">
                <a:latin typeface="PT Sans Narrow"/>
                <a:ea typeface="PT Sans Narrow"/>
                <a:cs typeface="PT Sans Narrow"/>
                <a:sym typeface="PT Sans Narrow"/>
              </a:defRPr>
            </a:lvl1pPr>
          </a:lstStyle>
          <a:p/>
        </p:txBody>
      </p:sp>
      <p:sp>
        <p:nvSpPr>
          <p:cNvPr id="54" name="Google Shape;54;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tropic">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1pPr>
            <a:lvl2pPr lvl="1">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2pPr>
            <a:lvl3pPr lvl="2">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3pPr>
            <a:lvl4pPr lvl="3">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4pPr>
            <a:lvl5pPr lvl="4">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5pPr>
            <a:lvl6pPr lvl="5">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6pPr>
            <a:lvl7pPr lvl="6">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7pPr>
            <a:lvl8pPr lvl="7">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8pPr>
            <a:lvl9pPr lvl="8">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9pPr>
          </a:lstStyle>
          <a:p/>
        </p:txBody>
      </p:sp>
      <p:sp>
        <p:nvSpPr>
          <p:cNvPr id="7" name="Google Shape;7;p1"/>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indent="-317500" lvl="1" marL="9144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indent="-317500" lvl="2" marL="13716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indent="-317500" lvl="3" marL="18288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indent="-317500" lvl="4" marL="22860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indent="-317500" lvl="5" marL="27432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indent="-317500" lvl="6" marL="32004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indent="-317500" lvl="7" marL="36576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indent="-317500" lvl="8" marL="41148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Open Sans"/>
                <a:ea typeface="Open Sans"/>
                <a:cs typeface="Open Sans"/>
                <a:sym typeface="Open Sans"/>
              </a:defRPr>
            </a:lvl1pPr>
            <a:lvl2pPr lvl="1" algn="r">
              <a:buNone/>
              <a:defRPr sz="1000">
                <a:solidFill>
                  <a:schemeClr val="dk2"/>
                </a:solidFill>
                <a:latin typeface="Open Sans"/>
                <a:ea typeface="Open Sans"/>
                <a:cs typeface="Open Sans"/>
                <a:sym typeface="Open Sans"/>
              </a:defRPr>
            </a:lvl2pPr>
            <a:lvl3pPr lvl="2" algn="r">
              <a:buNone/>
              <a:defRPr sz="1000">
                <a:solidFill>
                  <a:schemeClr val="dk2"/>
                </a:solidFill>
                <a:latin typeface="Open Sans"/>
                <a:ea typeface="Open Sans"/>
                <a:cs typeface="Open Sans"/>
                <a:sym typeface="Open Sans"/>
              </a:defRPr>
            </a:lvl3pPr>
            <a:lvl4pPr lvl="3" algn="r">
              <a:buNone/>
              <a:defRPr sz="1000">
                <a:solidFill>
                  <a:schemeClr val="dk2"/>
                </a:solidFill>
                <a:latin typeface="Open Sans"/>
                <a:ea typeface="Open Sans"/>
                <a:cs typeface="Open Sans"/>
                <a:sym typeface="Open Sans"/>
              </a:defRPr>
            </a:lvl4pPr>
            <a:lvl5pPr lvl="4" algn="r">
              <a:buNone/>
              <a:defRPr sz="1000">
                <a:solidFill>
                  <a:schemeClr val="dk2"/>
                </a:solidFill>
                <a:latin typeface="Open Sans"/>
                <a:ea typeface="Open Sans"/>
                <a:cs typeface="Open Sans"/>
                <a:sym typeface="Open Sans"/>
              </a:defRPr>
            </a:lvl5pPr>
            <a:lvl6pPr lvl="5" algn="r">
              <a:buNone/>
              <a:defRPr sz="1000">
                <a:solidFill>
                  <a:schemeClr val="dk2"/>
                </a:solidFill>
                <a:latin typeface="Open Sans"/>
                <a:ea typeface="Open Sans"/>
                <a:cs typeface="Open Sans"/>
                <a:sym typeface="Open Sans"/>
              </a:defRPr>
            </a:lvl6pPr>
            <a:lvl7pPr lvl="6" algn="r">
              <a:buNone/>
              <a:defRPr sz="1000">
                <a:solidFill>
                  <a:schemeClr val="dk2"/>
                </a:solidFill>
                <a:latin typeface="Open Sans"/>
                <a:ea typeface="Open Sans"/>
                <a:cs typeface="Open Sans"/>
                <a:sym typeface="Open Sans"/>
              </a:defRPr>
            </a:lvl7pPr>
            <a:lvl8pPr lvl="7" algn="r">
              <a:buNone/>
              <a:defRPr sz="1000">
                <a:solidFill>
                  <a:schemeClr val="dk2"/>
                </a:solidFill>
                <a:latin typeface="Open Sans"/>
                <a:ea typeface="Open Sans"/>
                <a:cs typeface="Open Sans"/>
                <a:sym typeface="Open Sans"/>
              </a:defRPr>
            </a:lvl8pPr>
            <a:lvl9pPr lvl="8" algn="r">
              <a:buNone/>
              <a:defRPr sz="1000">
                <a:solidFill>
                  <a:schemeClr val="dk2"/>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5.gi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gi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4.gi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3"/>
          <p:cNvSpPr txBox="1"/>
          <p:nvPr>
            <p:ph type="ctrTitle"/>
          </p:nvPr>
        </p:nvSpPr>
        <p:spPr>
          <a:xfrm>
            <a:off x="374550" y="1207525"/>
            <a:ext cx="8601600" cy="2109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SzPts val="990"/>
              <a:buNone/>
            </a:pPr>
            <a:r>
              <a:t/>
            </a:r>
            <a:endParaRPr sz="4460"/>
          </a:p>
          <a:p>
            <a:pPr indent="0" lvl="0" marL="0" rtl="0" algn="ctr">
              <a:spcBef>
                <a:spcPts val="0"/>
              </a:spcBef>
              <a:spcAft>
                <a:spcPts val="0"/>
              </a:spcAft>
              <a:buNone/>
            </a:pPr>
            <a:r>
              <a:rPr lang="en" sz="4160"/>
              <a:t>Using RRT Algorithm for Exploration of Unknown Environment</a:t>
            </a:r>
            <a:endParaRPr sz="4160"/>
          </a:p>
          <a:p>
            <a:pPr indent="0" lvl="0" marL="0" rtl="0" algn="ctr">
              <a:spcBef>
                <a:spcPts val="0"/>
              </a:spcBef>
              <a:spcAft>
                <a:spcPts val="0"/>
              </a:spcAft>
              <a:buSzPts val="990"/>
              <a:buNone/>
            </a:pPr>
            <a:r>
              <a:rPr lang="en" sz="3559"/>
              <a:t>Project 5 Presentation</a:t>
            </a:r>
            <a:endParaRPr sz="4460"/>
          </a:p>
        </p:txBody>
      </p:sp>
      <p:sp>
        <p:nvSpPr>
          <p:cNvPr id="67" name="Google Shape;67;p13"/>
          <p:cNvSpPr txBox="1"/>
          <p:nvPr>
            <p:ph idx="1" type="subTitle"/>
          </p:nvPr>
        </p:nvSpPr>
        <p:spPr>
          <a:xfrm>
            <a:off x="2136750" y="3231314"/>
            <a:ext cx="4870500" cy="792600"/>
          </a:xfrm>
          <a:prstGeom prst="rect">
            <a:avLst/>
          </a:prstGeom>
        </p:spPr>
        <p:txBody>
          <a:bodyPr anchorCtr="0" anchor="t" bIns="91425" lIns="91425" spcFirstLastPara="1" rIns="91425" wrap="square" tIns="91425">
            <a:normAutofit fontScale="92500" lnSpcReduction="10000"/>
          </a:bodyPr>
          <a:lstStyle/>
          <a:p>
            <a:pPr indent="0" lvl="0" marL="0" rtl="0" algn="ctr">
              <a:spcBef>
                <a:spcPts val="0"/>
              </a:spcBef>
              <a:spcAft>
                <a:spcPts val="0"/>
              </a:spcAft>
              <a:buNone/>
            </a:pPr>
            <a:r>
              <a:rPr lang="en"/>
              <a:t>Jerry Pittman (117707120)</a:t>
            </a:r>
            <a:endParaRPr/>
          </a:p>
          <a:p>
            <a:pPr indent="0" lvl="0" marL="0" rtl="0" algn="ctr">
              <a:spcBef>
                <a:spcPts val="0"/>
              </a:spcBef>
              <a:spcAft>
                <a:spcPts val="0"/>
              </a:spcAft>
              <a:buNone/>
            </a:pPr>
            <a:r>
              <a:rPr lang="en"/>
              <a:t>Maitreya Kulkarni (</a:t>
            </a:r>
            <a:r>
              <a:rPr lang="en"/>
              <a:t>117506075)</a:t>
            </a:r>
            <a:endParaRPr/>
          </a:p>
        </p:txBody>
      </p:sp>
      <p:sp>
        <p:nvSpPr>
          <p:cNvPr id="68" name="Google Shape;68;p13"/>
          <p:cNvSpPr txBox="1"/>
          <p:nvPr/>
        </p:nvSpPr>
        <p:spPr>
          <a:xfrm>
            <a:off x="43625" y="55750"/>
            <a:ext cx="21579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Open Sans"/>
                <a:ea typeface="Open Sans"/>
                <a:cs typeface="Open Sans"/>
                <a:sym typeface="Open Sans"/>
              </a:rPr>
              <a:t>ENPM661 Spring 2022</a:t>
            </a:r>
            <a:endParaRPr>
              <a:latin typeface="Open Sans"/>
              <a:ea typeface="Open Sans"/>
              <a:cs typeface="Open Sans"/>
              <a:sym typeface="Open Sans"/>
            </a:endParaRPr>
          </a:p>
          <a:p>
            <a:pPr indent="0" lvl="0" marL="0" rtl="0" algn="l">
              <a:spcBef>
                <a:spcPts val="0"/>
              </a:spcBef>
              <a:spcAft>
                <a:spcPts val="0"/>
              </a:spcAft>
              <a:buNone/>
            </a:pPr>
            <a:r>
              <a:rPr lang="en">
                <a:latin typeface="Open Sans"/>
                <a:ea typeface="Open Sans"/>
                <a:cs typeface="Open Sans"/>
                <a:sym typeface="Open Sans"/>
              </a:rPr>
              <a:t>Project 5</a:t>
            </a:r>
            <a:endParaRPr>
              <a:latin typeface="Open Sans"/>
              <a:ea typeface="Open Sans"/>
              <a:cs typeface="Open Sans"/>
              <a:sym typeface="Open Sans"/>
            </a:endParaRPr>
          </a:p>
        </p:txBody>
      </p:sp>
      <p:pic>
        <p:nvPicPr>
          <p:cNvPr id="69" name="Google Shape;69;p13"/>
          <p:cNvPicPr preferRelativeResize="0"/>
          <p:nvPr/>
        </p:nvPicPr>
        <p:blipFill>
          <a:blip r:embed="rId3">
            <a:alphaModFix/>
          </a:blip>
          <a:stretch>
            <a:fillRect/>
          </a:stretch>
        </p:blipFill>
        <p:spPr>
          <a:xfrm>
            <a:off x="8175250" y="0"/>
            <a:ext cx="968750" cy="968750"/>
          </a:xfrm>
          <a:prstGeom prst="rect">
            <a:avLst/>
          </a:prstGeom>
          <a:noFill/>
          <a:ln>
            <a:noFill/>
          </a:ln>
        </p:spPr>
      </p:pic>
      <p:sp>
        <p:nvSpPr>
          <p:cNvPr id="70" name="Google Shape;70;p13"/>
          <p:cNvSpPr txBox="1"/>
          <p:nvPr/>
        </p:nvSpPr>
        <p:spPr>
          <a:xfrm>
            <a:off x="0" y="4776000"/>
            <a:ext cx="28989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a:latin typeface="Open Sans"/>
              <a:ea typeface="Open Sans"/>
              <a:cs typeface="Open Sans"/>
              <a:sym typeface="Open San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 name="Shape 74"/>
        <p:cNvGrpSpPr/>
        <p:nvPr/>
      </p:nvGrpSpPr>
      <p:grpSpPr>
        <a:xfrm>
          <a:off x="0" y="0"/>
          <a:ext cx="0" cy="0"/>
          <a:chOff x="0" y="0"/>
          <a:chExt cx="0" cy="0"/>
        </a:xfrm>
      </p:grpSpPr>
      <p:sp>
        <p:nvSpPr>
          <p:cNvPr id="75" name="Google Shape;75;p14"/>
          <p:cNvSpPr txBox="1"/>
          <p:nvPr>
            <p:ph type="title"/>
          </p:nvPr>
        </p:nvSpPr>
        <p:spPr>
          <a:xfrm>
            <a:off x="311700" y="445025"/>
            <a:ext cx="8520600" cy="953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Using RRT Algorithm for Exploration of Unknown Environment</a:t>
            </a:r>
            <a:endParaRPr/>
          </a:p>
        </p:txBody>
      </p:sp>
      <p:sp>
        <p:nvSpPr>
          <p:cNvPr id="76" name="Google Shape;76;p14"/>
          <p:cNvSpPr txBox="1"/>
          <p:nvPr>
            <p:ph idx="1" type="body"/>
          </p:nvPr>
        </p:nvSpPr>
        <p:spPr>
          <a:xfrm>
            <a:off x="311700" y="1558450"/>
            <a:ext cx="8520600" cy="3302700"/>
          </a:xfrm>
          <a:prstGeom prst="rect">
            <a:avLst/>
          </a:prstGeom>
        </p:spPr>
        <p:txBody>
          <a:bodyPr anchorCtr="0" anchor="t" bIns="91425" lIns="91425" spcFirstLastPara="1" rIns="91425" wrap="square" tIns="91425">
            <a:normAutofit/>
          </a:bodyPr>
          <a:lstStyle/>
          <a:p>
            <a:pPr indent="-304800" lvl="0" marL="457200" rtl="0" algn="l">
              <a:lnSpc>
                <a:spcPct val="115000"/>
              </a:lnSpc>
              <a:spcBef>
                <a:spcPts val="0"/>
              </a:spcBef>
              <a:spcAft>
                <a:spcPts val="0"/>
              </a:spcAft>
              <a:buClr>
                <a:srgbClr val="000000"/>
              </a:buClr>
              <a:buSzPts val="1200"/>
              <a:buFont typeface="Arial"/>
              <a:buChar char="●"/>
            </a:pPr>
            <a:r>
              <a:rPr lang="en" sz="1500">
                <a:solidFill>
                  <a:srgbClr val="292929"/>
                </a:solidFill>
                <a:highlight>
                  <a:srgbClr val="FFFFFF"/>
                </a:highlight>
                <a:latin typeface="Georgia"/>
                <a:ea typeface="Georgia"/>
                <a:cs typeface="Georgia"/>
                <a:sym typeface="Georgia"/>
              </a:rPr>
              <a:t>Rapidly-exploring Random Tree (RRT) is a data structure and algorithm that is designed for efficiently searching nonconvex high-dimensional spaces.</a:t>
            </a:r>
            <a:endParaRPr sz="1500">
              <a:solidFill>
                <a:srgbClr val="292929"/>
              </a:solidFill>
              <a:highlight>
                <a:srgbClr val="FFFFFF"/>
              </a:highlight>
              <a:latin typeface="Georgia"/>
              <a:ea typeface="Georgia"/>
              <a:cs typeface="Georgia"/>
              <a:sym typeface="Georgia"/>
            </a:endParaRPr>
          </a:p>
          <a:p>
            <a:pPr indent="-323850" lvl="0" marL="457200" rtl="0" algn="l">
              <a:lnSpc>
                <a:spcPct val="115000"/>
              </a:lnSpc>
              <a:spcBef>
                <a:spcPts val="0"/>
              </a:spcBef>
              <a:spcAft>
                <a:spcPts val="0"/>
              </a:spcAft>
              <a:buClr>
                <a:srgbClr val="292929"/>
              </a:buClr>
              <a:buSzPts val="1500"/>
              <a:buFont typeface="Georgia"/>
              <a:buChar char="●"/>
            </a:pPr>
            <a:r>
              <a:rPr lang="en" sz="1500">
                <a:solidFill>
                  <a:srgbClr val="292929"/>
                </a:solidFill>
                <a:highlight>
                  <a:srgbClr val="FFFFFF"/>
                </a:highlight>
                <a:latin typeface="Georgia"/>
                <a:ea typeface="Georgia"/>
                <a:cs typeface="Georgia"/>
                <a:sym typeface="Georgia"/>
              </a:rPr>
              <a:t>RTs are particularly suited for path planning problems that involve obstacles and differential constraints. This means that RRT is suitable for systems with nonholonomic constraints.</a:t>
            </a:r>
            <a:endParaRPr sz="1500">
              <a:solidFill>
                <a:srgbClr val="292929"/>
              </a:solidFill>
              <a:highlight>
                <a:srgbClr val="FFFFFF"/>
              </a:highlight>
              <a:latin typeface="Georgia"/>
              <a:ea typeface="Georgia"/>
              <a:cs typeface="Georgia"/>
              <a:sym typeface="Georgia"/>
            </a:endParaRPr>
          </a:p>
          <a:p>
            <a:pPr indent="-323850" lvl="0" marL="457200" rtl="0" algn="l">
              <a:lnSpc>
                <a:spcPct val="115000"/>
              </a:lnSpc>
              <a:spcBef>
                <a:spcPts val="0"/>
              </a:spcBef>
              <a:spcAft>
                <a:spcPts val="0"/>
              </a:spcAft>
              <a:buClr>
                <a:srgbClr val="292929"/>
              </a:buClr>
              <a:buSzPts val="1500"/>
              <a:buFont typeface="Georgia"/>
              <a:buChar char="●"/>
            </a:pPr>
            <a:r>
              <a:rPr lang="en" sz="1500">
                <a:solidFill>
                  <a:srgbClr val="292929"/>
                </a:solidFill>
                <a:highlight>
                  <a:srgbClr val="FFFFFF"/>
                </a:highlight>
                <a:latin typeface="Georgia"/>
                <a:ea typeface="Georgia"/>
                <a:cs typeface="Georgia"/>
                <a:sym typeface="Georgia"/>
              </a:rPr>
              <a:t>RRT for SLAM: RRT to mobile robots in such a way enables us to create a self-exploring autonomous robot with no human interventions required. The nature of the algorithm tends to be biased towards unexplored regions which become very beneficial to environment exploring tasks.</a:t>
            </a:r>
            <a:endParaRPr sz="1500">
              <a:solidFill>
                <a:srgbClr val="292929"/>
              </a:solidFill>
              <a:highlight>
                <a:srgbClr val="FFFFFF"/>
              </a:highlight>
              <a:latin typeface="Georgia"/>
              <a:ea typeface="Georgia"/>
              <a:cs typeface="Georgia"/>
              <a:sym typeface="Georgia"/>
            </a:endParaRPr>
          </a:p>
          <a:p>
            <a:pPr indent="0" lvl="0" marL="0" rtl="0" algn="l">
              <a:lnSpc>
                <a:spcPct val="115000"/>
              </a:lnSpc>
              <a:spcBef>
                <a:spcPts val="0"/>
              </a:spcBef>
              <a:spcAft>
                <a:spcPts val="0"/>
              </a:spcAft>
              <a:buNone/>
            </a:pPr>
            <a:r>
              <a:t/>
            </a:r>
            <a:endParaRPr sz="1500">
              <a:solidFill>
                <a:srgbClr val="292929"/>
              </a:solidFill>
              <a:highlight>
                <a:srgbClr val="FFFFFF"/>
              </a:highlight>
              <a:latin typeface="Georgia"/>
              <a:ea typeface="Georgia"/>
              <a:cs typeface="Georgia"/>
              <a:sym typeface="Georgia"/>
            </a:endParaRPr>
          </a:p>
        </p:txBody>
      </p:sp>
      <p:sp>
        <p:nvSpPr>
          <p:cNvPr id="77" name="Google Shape;77;p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15"/>
          <p:cNvSpPr txBox="1"/>
          <p:nvPr>
            <p:ph type="title"/>
          </p:nvPr>
        </p:nvSpPr>
        <p:spPr>
          <a:xfrm>
            <a:off x="252550" y="56275"/>
            <a:ext cx="8520600" cy="975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Using RRT Algorithm for Exploration of Unknown Environment</a:t>
            </a:r>
            <a:endParaRPr/>
          </a:p>
        </p:txBody>
      </p:sp>
      <p:pic>
        <p:nvPicPr>
          <p:cNvPr id="83" name="Google Shape;83;p15"/>
          <p:cNvPicPr preferRelativeResize="0"/>
          <p:nvPr/>
        </p:nvPicPr>
        <p:blipFill>
          <a:blip r:embed="rId3">
            <a:alphaModFix/>
          </a:blip>
          <a:stretch>
            <a:fillRect/>
          </a:stretch>
        </p:blipFill>
        <p:spPr>
          <a:xfrm>
            <a:off x="1760925" y="1168400"/>
            <a:ext cx="5503850" cy="365589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89" name="Google Shape;89;p16"/>
          <p:cNvSpPr txBox="1"/>
          <p:nvPr>
            <p:ph type="title"/>
          </p:nvPr>
        </p:nvSpPr>
        <p:spPr>
          <a:xfrm>
            <a:off x="252550" y="56275"/>
            <a:ext cx="8520600" cy="975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Using RRT Algorithm for Exploration of Unknown Environment</a:t>
            </a:r>
            <a:endParaRPr/>
          </a:p>
        </p:txBody>
      </p:sp>
      <p:sp>
        <p:nvSpPr>
          <p:cNvPr id="90" name="Google Shape;90;p16"/>
          <p:cNvSpPr txBox="1"/>
          <p:nvPr>
            <p:ph idx="1" type="body"/>
          </p:nvPr>
        </p:nvSpPr>
        <p:spPr>
          <a:xfrm>
            <a:off x="252550" y="1360525"/>
            <a:ext cx="8520600" cy="3302700"/>
          </a:xfrm>
          <a:prstGeom prst="rect">
            <a:avLst/>
          </a:prstGeom>
        </p:spPr>
        <p:txBody>
          <a:bodyPr anchorCtr="0" anchor="t" bIns="91425" lIns="91425" spcFirstLastPara="1" rIns="91425" wrap="square" tIns="91425">
            <a:normAutofit/>
          </a:bodyPr>
          <a:lstStyle/>
          <a:p>
            <a:pPr indent="-304800" lvl="0" marL="457200" rtl="0" algn="l">
              <a:lnSpc>
                <a:spcPct val="115000"/>
              </a:lnSpc>
              <a:spcBef>
                <a:spcPts val="0"/>
              </a:spcBef>
              <a:spcAft>
                <a:spcPts val="0"/>
              </a:spcAft>
              <a:buClr>
                <a:srgbClr val="000000"/>
              </a:buClr>
              <a:buSzPts val="1200"/>
              <a:buFont typeface="Arial"/>
              <a:buChar char="●"/>
            </a:pPr>
            <a:r>
              <a:rPr lang="en" sz="1500">
                <a:solidFill>
                  <a:srgbClr val="292929"/>
                </a:solidFill>
                <a:highlight>
                  <a:srgbClr val="FFFFFF"/>
                </a:highlight>
                <a:latin typeface="Georgia"/>
                <a:ea typeface="Georgia"/>
                <a:cs typeface="Georgia"/>
                <a:sym typeface="Georgia"/>
              </a:rPr>
              <a:t>This method had two frontiers that explore the unknown parts of the environment.</a:t>
            </a:r>
            <a:endParaRPr sz="1500">
              <a:solidFill>
                <a:srgbClr val="292929"/>
              </a:solidFill>
              <a:highlight>
                <a:srgbClr val="FFFFFF"/>
              </a:highlight>
              <a:latin typeface="Georgia"/>
              <a:ea typeface="Georgia"/>
              <a:cs typeface="Georgia"/>
              <a:sym typeface="Georgia"/>
            </a:endParaRPr>
          </a:p>
          <a:p>
            <a:pPr indent="-323850" lvl="1" marL="914400" rtl="0" algn="l">
              <a:lnSpc>
                <a:spcPct val="115000"/>
              </a:lnSpc>
              <a:spcBef>
                <a:spcPts val="0"/>
              </a:spcBef>
              <a:spcAft>
                <a:spcPts val="0"/>
              </a:spcAft>
              <a:buClr>
                <a:srgbClr val="292929"/>
              </a:buClr>
              <a:buSzPts val="1500"/>
              <a:buFont typeface="Georgia"/>
              <a:buChar char="○"/>
            </a:pPr>
            <a:r>
              <a:rPr lang="en" sz="1500">
                <a:solidFill>
                  <a:srgbClr val="292929"/>
                </a:solidFill>
                <a:highlight>
                  <a:srgbClr val="FFFFFF"/>
                </a:highlight>
                <a:latin typeface="Georgia"/>
                <a:ea typeface="Georgia"/>
                <a:cs typeface="Georgia"/>
                <a:sym typeface="Georgia"/>
              </a:rPr>
              <a:t>Local </a:t>
            </a:r>
            <a:r>
              <a:rPr lang="en" sz="1500">
                <a:solidFill>
                  <a:srgbClr val="292929"/>
                </a:solidFill>
                <a:highlight>
                  <a:srgbClr val="FFFFFF"/>
                </a:highlight>
                <a:latin typeface="Georgia"/>
                <a:ea typeface="Georgia"/>
                <a:cs typeface="Georgia"/>
                <a:sym typeface="Georgia"/>
              </a:rPr>
              <a:t>Frontier</a:t>
            </a:r>
            <a:r>
              <a:rPr lang="en" sz="1500">
                <a:solidFill>
                  <a:srgbClr val="292929"/>
                </a:solidFill>
                <a:highlight>
                  <a:srgbClr val="FFFFFF"/>
                </a:highlight>
                <a:latin typeface="Georgia"/>
                <a:ea typeface="Georgia"/>
                <a:cs typeface="Georgia"/>
                <a:sym typeface="Georgia"/>
              </a:rPr>
              <a:t> detector:  This detector explores nodes and checks whether the node lies in unknown space or not and if it lies in unknown space it checks for occupancy grid values for obstacle location. Resets </a:t>
            </a:r>
            <a:r>
              <a:rPr lang="en" sz="1500">
                <a:solidFill>
                  <a:srgbClr val="292929"/>
                </a:solidFill>
                <a:highlight>
                  <a:srgbClr val="FFFFFF"/>
                </a:highlight>
                <a:latin typeface="Georgia"/>
                <a:ea typeface="Georgia"/>
                <a:cs typeface="Georgia"/>
                <a:sym typeface="Georgia"/>
              </a:rPr>
              <a:t>every time</a:t>
            </a:r>
            <a:r>
              <a:rPr lang="en" sz="1500">
                <a:solidFill>
                  <a:srgbClr val="292929"/>
                </a:solidFill>
                <a:highlight>
                  <a:srgbClr val="FFFFFF"/>
                </a:highlight>
                <a:latin typeface="Georgia"/>
                <a:ea typeface="Georgia"/>
                <a:cs typeface="Georgia"/>
                <a:sym typeface="Georgia"/>
              </a:rPr>
              <a:t> after exploring vertices and starts growing again from robot’s position.</a:t>
            </a:r>
            <a:endParaRPr sz="1500">
              <a:solidFill>
                <a:srgbClr val="292929"/>
              </a:solidFill>
              <a:highlight>
                <a:srgbClr val="FFFFFF"/>
              </a:highlight>
              <a:latin typeface="Georgia"/>
              <a:ea typeface="Georgia"/>
              <a:cs typeface="Georgia"/>
              <a:sym typeface="Georgia"/>
            </a:endParaRPr>
          </a:p>
          <a:p>
            <a:pPr indent="-323850" lvl="1" marL="914400" rtl="0" algn="l">
              <a:lnSpc>
                <a:spcPct val="115000"/>
              </a:lnSpc>
              <a:spcBef>
                <a:spcPts val="0"/>
              </a:spcBef>
              <a:spcAft>
                <a:spcPts val="0"/>
              </a:spcAft>
              <a:buClr>
                <a:srgbClr val="292929"/>
              </a:buClr>
              <a:buSzPts val="1500"/>
              <a:buFont typeface="Georgia"/>
              <a:buChar char="○"/>
            </a:pPr>
            <a:r>
              <a:rPr lang="en" sz="1500">
                <a:solidFill>
                  <a:srgbClr val="292929"/>
                </a:solidFill>
                <a:highlight>
                  <a:srgbClr val="FFFFFF"/>
                </a:highlight>
                <a:latin typeface="Georgia"/>
                <a:ea typeface="Georgia"/>
                <a:cs typeface="Georgia"/>
                <a:sym typeface="Georgia"/>
              </a:rPr>
              <a:t>Global Frontier </a:t>
            </a:r>
            <a:r>
              <a:rPr lang="en" sz="1500">
                <a:solidFill>
                  <a:srgbClr val="292929"/>
                </a:solidFill>
                <a:highlight>
                  <a:srgbClr val="FFFFFF"/>
                </a:highlight>
                <a:latin typeface="Georgia"/>
                <a:ea typeface="Georgia"/>
                <a:cs typeface="Georgia"/>
                <a:sym typeface="Georgia"/>
              </a:rPr>
              <a:t>detector</a:t>
            </a:r>
            <a:r>
              <a:rPr lang="en" sz="1500">
                <a:solidFill>
                  <a:srgbClr val="292929"/>
                </a:solidFill>
                <a:highlight>
                  <a:srgbClr val="FFFFFF"/>
                </a:highlight>
                <a:latin typeface="Georgia"/>
                <a:ea typeface="Georgia"/>
                <a:cs typeface="Georgia"/>
                <a:sym typeface="Georgia"/>
              </a:rPr>
              <a:t>: This </a:t>
            </a:r>
            <a:r>
              <a:rPr lang="en" sz="1500">
                <a:solidFill>
                  <a:srgbClr val="292929"/>
                </a:solidFill>
                <a:highlight>
                  <a:srgbClr val="FFFFFF"/>
                </a:highlight>
                <a:latin typeface="Georgia"/>
                <a:ea typeface="Georgia"/>
                <a:cs typeface="Georgia"/>
                <a:sym typeface="Georgia"/>
              </a:rPr>
              <a:t>detector keeps exploring the nodes and doesn’t stop even if the part of the environment has been explored or not.</a:t>
            </a:r>
            <a:endParaRPr sz="1500">
              <a:solidFill>
                <a:srgbClr val="292929"/>
              </a:solidFill>
              <a:highlight>
                <a:srgbClr val="FFFFFF"/>
              </a:highlight>
              <a:latin typeface="Georgia"/>
              <a:ea typeface="Georgia"/>
              <a:cs typeface="Georgia"/>
              <a:sym typeface="Georgia"/>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17"/>
          <p:cNvSpPr txBox="1"/>
          <p:nvPr>
            <p:ph type="title"/>
          </p:nvPr>
        </p:nvSpPr>
        <p:spPr>
          <a:xfrm>
            <a:off x="240025" y="142350"/>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Map the Environment using RRT (video)</a:t>
            </a:r>
            <a:endParaRPr/>
          </a:p>
        </p:txBody>
      </p:sp>
      <p:sp>
        <p:nvSpPr>
          <p:cNvPr id="96" name="Google Shape;96;p17"/>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97" name="Google Shape;97;p1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98" name="Google Shape;98;p17"/>
          <p:cNvPicPr preferRelativeResize="0"/>
          <p:nvPr/>
        </p:nvPicPr>
        <p:blipFill>
          <a:blip r:embed="rId3">
            <a:alphaModFix/>
          </a:blip>
          <a:stretch>
            <a:fillRect/>
          </a:stretch>
        </p:blipFill>
        <p:spPr>
          <a:xfrm>
            <a:off x="928950" y="893900"/>
            <a:ext cx="7142749" cy="40475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18"/>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Go to Goal(s) using RRT maps generated (video)</a:t>
            </a:r>
            <a:endParaRPr/>
          </a:p>
        </p:txBody>
      </p:sp>
      <p:sp>
        <p:nvSpPr>
          <p:cNvPr id="104" name="Google Shape;104;p18"/>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105" name="Google Shape;105;p1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06" name="Google Shape;106;p18"/>
          <p:cNvPicPr preferRelativeResize="0"/>
          <p:nvPr/>
        </p:nvPicPr>
        <p:blipFill>
          <a:blip r:embed="rId3">
            <a:alphaModFix/>
          </a:blip>
          <a:stretch>
            <a:fillRect/>
          </a:stretch>
        </p:blipFill>
        <p:spPr>
          <a:xfrm>
            <a:off x="1523325" y="1017825"/>
            <a:ext cx="6745019" cy="37997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19"/>
          <p:cNvSpPr txBox="1"/>
          <p:nvPr>
            <p:ph type="title"/>
          </p:nvPr>
        </p:nvSpPr>
        <p:spPr>
          <a:xfrm>
            <a:off x="271888" y="94550"/>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Go to Goal(s) using RRT maps generated (video)</a:t>
            </a:r>
            <a:endParaRPr/>
          </a:p>
        </p:txBody>
      </p:sp>
      <p:sp>
        <p:nvSpPr>
          <p:cNvPr id="112" name="Google Shape;112;p19"/>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113" name="Google Shape;113;p1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14" name="Google Shape;114;p19"/>
          <p:cNvPicPr preferRelativeResize="0"/>
          <p:nvPr/>
        </p:nvPicPr>
        <p:blipFill>
          <a:blip r:embed="rId3">
            <a:alphaModFix/>
          </a:blip>
          <a:stretch>
            <a:fillRect/>
          </a:stretch>
        </p:blipFill>
        <p:spPr>
          <a:xfrm>
            <a:off x="796525" y="934650"/>
            <a:ext cx="7471324" cy="42088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20"/>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Issues</a:t>
            </a:r>
            <a:endParaRPr/>
          </a:p>
        </p:txBody>
      </p:sp>
      <p:sp>
        <p:nvSpPr>
          <p:cNvPr id="120" name="Google Shape;120;p20"/>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Displaying the RRTs (global and local) as well as the open/closed nodes in RVIZ</a:t>
            </a:r>
            <a:endParaRPr/>
          </a:p>
          <a:p>
            <a:pPr indent="-342900" lvl="0" marL="457200" rtl="0" algn="l">
              <a:spcBef>
                <a:spcPts val="0"/>
              </a:spcBef>
              <a:spcAft>
                <a:spcPts val="0"/>
              </a:spcAft>
              <a:buSzPts val="1800"/>
              <a:buChar char="●"/>
            </a:pPr>
            <a:r>
              <a:rPr lang="en"/>
              <a:t>Having the </a:t>
            </a:r>
            <a:r>
              <a:rPr lang="en"/>
              <a:t>robot</a:t>
            </a:r>
            <a:r>
              <a:rPr lang="en"/>
              <a:t> move autonomously after mapping the environment to ensure entire map is discovered/mapped (sourcing issue plus not plotting the publish points correctly for boundaries of RRT/A-star)</a:t>
            </a:r>
            <a:endParaRPr/>
          </a:p>
          <a:p>
            <a:pPr indent="-342900" lvl="0" marL="457200" rtl="0" algn="l">
              <a:spcBef>
                <a:spcPts val="0"/>
              </a:spcBef>
              <a:spcAft>
                <a:spcPts val="0"/>
              </a:spcAft>
              <a:buSzPts val="1800"/>
              <a:buChar char="●"/>
            </a:pPr>
            <a:r>
              <a:t/>
            </a:r>
            <a:endParaRPr/>
          </a:p>
        </p:txBody>
      </p:sp>
      <p:sp>
        <p:nvSpPr>
          <p:cNvPr id="121" name="Google Shape;121;p2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21"/>
          <p:cNvSpPr txBox="1"/>
          <p:nvPr>
            <p:ph type="title"/>
          </p:nvPr>
        </p:nvSpPr>
        <p:spPr>
          <a:xfrm>
            <a:off x="0" y="0"/>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References</a:t>
            </a:r>
            <a:endParaRPr/>
          </a:p>
        </p:txBody>
      </p:sp>
      <p:sp>
        <p:nvSpPr>
          <p:cNvPr id="127" name="Google Shape;127;p21"/>
          <p:cNvSpPr txBox="1"/>
          <p:nvPr>
            <p:ph idx="1" type="body"/>
          </p:nvPr>
        </p:nvSpPr>
        <p:spPr>
          <a:xfrm>
            <a:off x="0" y="1010750"/>
            <a:ext cx="9144000" cy="4132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75"/>
              <a:buNone/>
            </a:pPr>
            <a:r>
              <a:rPr lang="en" sz="1150">
                <a:latin typeface="Courier New"/>
                <a:ea typeface="Courier New"/>
                <a:cs typeface="Courier New"/>
                <a:sym typeface="Courier New"/>
              </a:rPr>
              <a:t>[1] M. Fazil. “Ros autonomous slam using rapidly exploring random tree (rrt).” (), [Online]. Available: https : / / towardsdatascience . com / ros - autonomous - slam - using - randomly -exploring-random-tree-rrt-37186f6e3568?gi=23ca649017c0. (accessed: 04.04.2022).</a:t>
            </a:r>
            <a:endParaRPr sz="1150">
              <a:latin typeface="Courier New"/>
              <a:ea typeface="Courier New"/>
              <a:cs typeface="Courier New"/>
              <a:sym typeface="Courier New"/>
            </a:endParaRPr>
          </a:p>
          <a:p>
            <a:pPr indent="0" lvl="0" marL="0" rtl="0" algn="l">
              <a:lnSpc>
                <a:spcPct val="100000"/>
              </a:lnSpc>
              <a:spcBef>
                <a:spcPts val="1200"/>
              </a:spcBef>
              <a:spcAft>
                <a:spcPts val="0"/>
              </a:spcAft>
              <a:buSzPts val="275"/>
              <a:buNone/>
            </a:pPr>
            <a:r>
              <a:rPr lang="en" sz="1150">
                <a:latin typeface="Courier New"/>
                <a:ea typeface="Courier New"/>
                <a:cs typeface="Courier New"/>
                <a:sym typeface="Courier New"/>
              </a:rPr>
              <a:t>[2] J. Ibarra-Zannatha, J. Sossa-Azuela, and H. Gonzalez-Hernandez, “A new roadmap approach</a:t>
            </a:r>
            <a:endParaRPr sz="1150">
              <a:latin typeface="Courier New"/>
              <a:ea typeface="Courier New"/>
              <a:cs typeface="Courier New"/>
              <a:sym typeface="Courier New"/>
            </a:endParaRPr>
          </a:p>
          <a:p>
            <a:pPr indent="0" lvl="0" marL="0" rtl="0" algn="l">
              <a:lnSpc>
                <a:spcPct val="100000"/>
              </a:lnSpc>
              <a:spcBef>
                <a:spcPts val="1200"/>
              </a:spcBef>
              <a:spcAft>
                <a:spcPts val="0"/>
              </a:spcAft>
              <a:buSzPts val="275"/>
              <a:buNone/>
            </a:pPr>
            <a:r>
              <a:rPr lang="en" sz="1150">
                <a:latin typeface="Courier New"/>
                <a:ea typeface="Courier New"/>
                <a:cs typeface="Courier New"/>
                <a:sym typeface="Courier New"/>
              </a:rPr>
              <a:t>to automatic path planning for mobile robot navigation,” in Proceedings of IEEE International Conference on Systems, Man and Cybernetics, vol. 3, 1994, 2803–2808 vol. 3. doi: 10 . 1109 /ICSMC.1994.400298.</a:t>
            </a:r>
            <a:endParaRPr sz="1150">
              <a:latin typeface="Courier New"/>
              <a:ea typeface="Courier New"/>
              <a:cs typeface="Courier New"/>
              <a:sym typeface="Courier New"/>
            </a:endParaRPr>
          </a:p>
          <a:p>
            <a:pPr indent="0" lvl="0" marL="0" rtl="0" algn="l">
              <a:lnSpc>
                <a:spcPct val="100000"/>
              </a:lnSpc>
              <a:spcBef>
                <a:spcPts val="1200"/>
              </a:spcBef>
              <a:spcAft>
                <a:spcPts val="0"/>
              </a:spcAft>
              <a:buSzPts val="275"/>
              <a:buNone/>
            </a:pPr>
            <a:r>
              <a:rPr lang="en" sz="1150">
                <a:latin typeface="Courier New"/>
                <a:ea typeface="Courier New"/>
                <a:cs typeface="Courier New"/>
                <a:sym typeface="Courier New"/>
              </a:rPr>
              <a:t>[3] M. Kulkarni and J. Pittman. “Enpm661 project 5.” (), [Online]. Available: https://github.com/jpittma1/ENPM661_Project5_RRT.git. (accessed: 04.04.2022).</a:t>
            </a:r>
            <a:endParaRPr sz="1150">
              <a:latin typeface="Courier New"/>
              <a:ea typeface="Courier New"/>
              <a:cs typeface="Courier New"/>
              <a:sym typeface="Courier New"/>
            </a:endParaRPr>
          </a:p>
          <a:p>
            <a:pPr indent="0" lvl="0" marL="0" rtl="0" algn="l">
              <a:lnSpc>
                <a:spcPct val="100000"/>
              </a:lnSpc>
              <a:spcBef>
                <a:spcPts val="1200"/>
              </a:spcBef>
              <a:spcAft>
                <a:spcPts val="0"/>
              </a:spcAft>
              <a:buSzPts val="275"/>
              <a:buNone/>
            </a:pPr>
            <a:r>
              <a:rPr lang="en" sz="1150">
                <a:latin typeface="Courier New"/>
                <a:ea typeface="Courier New"/>
                <a:cs typeface="Courier New"/>
                <a:sym typeface="Courier New"/>
              </a:rPr>
              <a:t>[4] I. Noreen, A. Khan, Z. Habib, et al., “Optimal path planning using rrt* based approaches: Asurvey and future directions,” Int. J. Adv. Comput. Sci. Appl, vol. 7, no. 11, pp. 97–107, 2016.</a:t>
            </a:r>
            <a:endParaRPr sz="1150">
              <a:latin typeface="Courier New"/>
              <a:ea typeface="Courier New"/>
              <a:cs typeface="Courier New"/>
              <a:sym typeface="Courier New"/>
            </a:endParaRPr>
          </a:p>
          <a:p>
            <a:pPr indent="0" lvl="0" marL="0" rtl="0" algn="l">
              <a:lnSpc>
                <a:spcPct val="100000"/>
              </a:lnSpc>
              <a:spcBef>
                <a:spcPts val="1200"/>
              </a:spcBef>
              <a:spcAft>
                <a:spcPts val="0"/>
              </a:spcAft>
              <a:buSzPts val="275"/>
              <a:buNone/>
            </a:pPr>
            <a:r>
              <a:rPr lang="en" sz="1150">
                <a:latin typeface="Courier New"/>
                <a:ea typeface="Courier New"/>
                <a:cs typeface="Courier New"/>
                <a:sym typeface="Courier New"/>
              </a:rPr>
              <a:t>[5] N. P ́erez-Higueras, A. Jard ́on, A. Rodr ́ıguez, and C. Balaguer, “3d exploration and navigation  ́with optimal-rrt planners for ground robots in indoor incidents,” Sensors, vol. 20, no. 1, 2020, issn: 1424-8220. doi: 10.3390/s20010220. [Online]. Available: https://www.mdpi.com/1424-220/20/1/220.</a:t>
            </a:r>
            <a:endParaRPr sz="1150">
              <a:latin typeface="Courier New"/>
              <a:ea typeface="Courier New"/>
              <a:cs typeface="Courier New"/>
              <a:sym typeface="Courier New"/>
            </a:endParaRPr>
          </a:p>
          <a:p>
            <a:pPr indent="0" lvl="0" marL="0" rtl="0" algn="l">
              <a:lnSpc>
                <a:spcPct val="100000"/>
              </a:lnSpc>
              <a:spcBef>
                <a:spcPts val="1200"/>
              </a:spcBef>
              <a:spcAft>
                <a:spcPts val="1200"/>
              </a:spcAft>
              <a:buSzPts val="275"/>
              <a:buNone/>
            </a:pPr>
            <a:r>
              <a:rPr lang="en" sz="1150">
                <a:latin typeface="Courier New"/>
                <a:ea typeface="Courier New"/>
                <a:cs typeface="Courier New"/>
                <a:sym typeface="Courier New"/>
              </a:rPr>
              <a:t>[6] H. Umari and S. Mukhopadhyay, “Autonomous robotic exploration based on multiple rapidly-exploring randomized trees,” in 2017 IEEE/RSJ International Conference on Intelligent Robots and Systems (IROS), 2017, pp. 1396–1402. doi: 10.1109/IROS.2017.8202319.</a:t>
            </a:r>
            <a:endParaRPr sz="1150">
              <a:latin typeface="Courier New"/>
              <a:ea typeface="Courier New"/>
              <a:cs typeface="Courier New"/>
              <a:sym typeface="Courier New"/>
            </a:endParaRPr>
          </a:p>
        </p:txBody>
      </p:sp>
      <p:sp>
        <p:nvSpPr>
          <p:cNvPr id="128" name="Google Shape;128;p2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Tropic">
  <a:themeElements>
    <a:clrScheme name="Tropic">
      <a:dk1>
        <a:srgbClr val="A1E8D9"/>
      </a:dk1>
      <a:lt1>
        <a:srgbClr val="FFFFFF"/>
      </a:lt1>
      <a:dk2>
        <a:srgbClr val="695D46"/>
      </a:dk2>
      <a:lt2>
        <a:srgbClr val="B3A77D"/>
      </a:lt2>
      <a:accent1>
        <a:srgbClr val="EF6C00"/>
      </a:accent1>
      <a:accent2>
        <a:srgbClr val="CE93D8"/>
      </a:accent2>
      <a:accent3>
        <a:srgbClr val="4DB6AC"/>
      </a:accent3>
      <a:accent4>
        <a:srgbClr val="FF9800"/>
      </a:accent4>
      <a:accent5>
        <a:srgbClr val="009668"/>
      </a:accent5>
      <a:accent6>
        <a:srgbClr val="EEFF41"/>
      </a:accent6>
      <a:hlink>
        <a:srgbClr val="009668"/>
      </a:hlink>
      <a:folHlink>
        <a:srgbClr val="00966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